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7"/>
  </p:notesMasterIdLst>
  <p:sldIdLst>
    <p:sldId id="256" r:id="rId4"/>
    <p:sldId id="28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0" r:id="rId15"/>
    <p:sldId id="284" r:id="rId16"/>
    <p:sldId id="269" r:id="rId17"/>
    <p:sldId id="271" r:id="rId18"/>
    <p:sldId id="272" r:id="rId19"/>
    <p:sldId id="273" r:id="rId20"/>
    <p:sldId id="275" r:id="rId21"/>
    <p:sldId id="268" r:id="rId22"/>
    <p:sldId id="266" r:id="rId23"/>
    <p:sldId id="276" r:id="rId24"/>
    <p:sldId id="277" r:id="rId25"/>
    <p:sldId id="33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A0573F-186B-4178-9437-677439D15987}">
          <p14:sldIdLst>
            <p14:sldId id="256"/>
          </p14:sldIdLst>
        </p14:section>
        <p14:section name="Summary Section" id="{33E792C5-76D0-49EA-A048-50C5DF53B85E}">
          <p14:sldIdLst>
            <p14:sldId id="283"/>
          </p14:sldIdLst>
        </p14:section>
        <p14:section name="ABOUT SPARC" id="{A9013E47-2997-49E0-930F-71D0E81B2265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OUTREACH AND RECRUITMENT" id="{44FC876A-098E-4F02-BC09-987B23368A62}">
          <p14:sldIdLst>
            <p14:sldId id="264"/>
            <p14:sldId id="265"/>
          </p14:sldIdLst>
        </p14:section>
        <p14:section name="PROJECT OPEN FORUM" id="{8DD36DE4-33CC-45AC-AD39-B38E836A65D5}">
          <p14:sldIdLst>
            <p14:sldId id="267"/>
            <p14:sldId id="270"/>
            <p14:sldId id="284"/>
            <p14:sldId id="269"/>
            <p14:sldId id="271"/>
            <p14:sldId id="272"/>
            <p14:sldId id="273"/>
            <p14:sldId id="275"/>
            <p14:sldId id="268"/>
            <p14:sldId id="266"/>
            <p14:sldId id="276"/>
          </p14:sldIdLst>
        </p14:section>
        <p14:section name="MAKER TRAINING SESSION:" id="{FA93B968-75A1-4469-B29C-4D3190EA49DF}">
          <p14:sldIdLst>
            <p14:sldId id="27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 snapToGrid="0">
      <p:cViewPr varScale="1">
        <p:scale>
          <a:sx n="79" d="100"/>
          <a:sy n="79" d="100"/>
        </p:scale>
        <p:origin x="74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47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6:30</a:t>
            </a:r>
            <a:endParaRPr/>
          </a:p>
        </p:txBody>
      </p:sp>
      <p:sp>
        <p:nvSpPr>
          <p:cNvPr id="352" name="Google Shape;3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6:10</a:t>
            </a:r>
            <a:endParaRPr/>
          </a:p>
        </p:txBody>
      </p:sp>
      <p:sp>
        <p:nvSpPr>
          <p:cNvPr id="257" name="Google Shape;2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Loachapoka Robotics Mentoring- Mondays, Tuesdays, and Thursdays 3:00PM to 4:30PM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 Minority Presentation- November 14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AJHS E-Day- November 17th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South’s Best- December 3-4th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Claw Machine- December 3-4</a:t>
            </a:r>
            <a:r>
              <a:rPr lang="en-US" sz="12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E-Day- Late February or early March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Day- Possible Event Next Semester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Sumo Robotics Competition (with local middle and high schools)- Spring 2017</a:t>
            </a: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91839" y="-777240"/>
            <a:ext cx="4206240" cy="97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9"/>
            <a:ext cx="5897562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876063" y="-763227"/>
            <a:ext cx="5897562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422854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776135" y="6422854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914396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6400800" y="2011680"/>
            <a:ext cx="48768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2"/>
          </p:nvPr>
        </p:nvSpPr>
        <p:spPr>
          <a:xfrm>
            <a:off x="914400" y="2656566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3"/>
          </p:nvPr>
        </p:nvSpPr>
        <p:spPr>
          <a:xfrm>
            <a:off x="6400571" y="1913470"/>
            <a:ext cx="487680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4"/>
          </p:nvPr>
        </p:nvSpPr>
        <p:spPr>
          <a:xfrm>
            <a:off x="6400571" y="2656564"/>
            <a:ext cx="4876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914400" y="2148840"/>
            <a:ext cx="60960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2"/>
          </p:nvPr>
        </p:nvSpPr>
        <p:spPr>
          <a:xfrm>
            <a:off x="7856757" y="2147490"/>
            <a:ext cx="341376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6"/>
          <p:cNvSpPr>
            <a:spLocks noGrp="1"/>
          </p:cNvSpPr>
          <p:nvPr>
            <p:ph type="pic" idx="2"/>
          </p:nvPr>
        </p:nvSpPr>
        <p:spPr>
          <a:xfrm>
            <a:off x="914400" y="2211494"/>
            <a:ext cx="6339840" cy="384048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847135" y="2150621"/>
            <a:ext cx="341376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 rot="5400000">
            <a:off x="3991839" y="-1066800"/>
            <a:ext cx="420624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 rot="5400000">
            <a:off x="7542416" y="2227810"/>
            <a:ext cx="5638800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 rot="5400000">
            <a:off x="2005447" y="-557646"/>
            <a:ext cx="5638800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838202" y="6422858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776136" y="6422858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073051" y="6422858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C8C8C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u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205344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1" y="2011680"/>
            <a:ext cx="47548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207008" y="2656566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231230" y="1913470"/>
            <a:ext cx="4754880" cy="74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231230" y="2656564"/>
            <a:ext cx="475488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207008" y="2120054"/>
            <a:ext cx="612648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280160" y="2211494"/>
            <a:ext cx="6126480" cy="3931920"/>
          </a:xfrm>
          <a:prstGeom prst="rect">
            <a:avLst/>
          </a:prstGeom>
          <a:solidFill>
            <a:srgbClr val="EBEDEE"/>
          </a:solidFill>
          <a:ln>
            <a:noFill/>
          </a:ln>
        </p:spPr>
        <p:txBody>
          <a:bodyPr spcFirstLastPara="1" wrap="square" lIns="91425" tIns="36575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790688" y="2150621"/>
            <a:ext cx="320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dt" idx="10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ftr" idx="11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hyperlink" Target="https://github.com/SPARC-Auburn/MATILDA-Base" TargetMode="Externa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SPARC-Auburn/MATILDA-Ar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esla-Coi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THA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/Lab-Assistant-I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slide" Target="slide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parc.eng.auburn.edu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sparc.auburn@gmail.com" TargetMode="External"/><Relationship Id="rId5" Type="http://schemas.openxmlformats.org/officeDocument/2006/relationships/hyperlink" Target="https://sparc-auburn.slack.com/messages/genera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github.com/SPARC-Auburn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WELCOME TO: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General Meeting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6 PM Tuesday, October 16th, 2018</a:t>
            </a:r>
            <a:endParaRPr dirty="0">
              <a:latin typeface="Corbel" panose="020B0503020204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Broun Hall, Room 125</a:t>
            </a:r>
            <a:endParaRPr sz="2400" b="1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t="29471" b="24374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UPCOMING EVENTS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1000126" y="2124366"/>
            <a:ext cx="4739772" cy="433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35"/>
              <a:buFont typeface="Noto Sans Symbols"/>
              <a:buChar char="▪"/>
            </a:pPr>
            <a:r>
              <a:rPr lang="en-US" sz="2035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Opelika HS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Help mentor a local robotics team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Times: TWR: 3:30-6:30pm</a:t>
            </a:r>
            <a:endParaRPr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Noto Sans Symbols"/>
              <a:buChar char="▪"/>
            </a:pPr>
            <a:r>
              <a:rPr lang="en-US" sz="185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Contact: Matthew Zacune &lt;maz0006@auburn.edu&gt;</a:t>
            </a:r>
            <a:endParaRPr sz="1850" b="0" i="0" u="none" strike="noStrike" cap="none" dirty="0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8877249" y="5581348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FRC Team 7072 Bot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759796" y="5578270"/>
            <a:ext cx="2699174" cy="28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None/>
            </a:pPr>
            <a:r>
              <a:rPr lang="en-US" sz="16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Engineering BBQ 2018</a:t>
            </a:r>
            <a:endParaRPr/>
          </a:p>
        </p:txBody>
      </p:sp>
      <p:pic>
        <p:nvPicPr>
          <p:cNvPr id="275" name="Google Shape;275;p38" descr="A group of people that are standing in the dir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872" y="2285964"/>
            <a:ext cx="2929929" cy="32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 descr="https://lh3.googleusercontent.com/f7onvK9jpJUY3bZuF8wN_jC-pBYwO-dIARLn4tIKhOLVAACartiATUCafpP9566c_jHKKXEDaALwNCUq50xhXhoTpYPAWGxHs0K4Z0DX-e7Jx3nMvUcrY3JkCyh9GnqYWivHPy55dwC2UJW0ZBCxgng8GMIuMECSDmj3e93vD9IXSw3SBOMidqKFzPujg1R-A6quvBkbqasSi_EEamCAOvRsnfPR0OOp7FF8U-w8fSCEiT9cdjOupDkvRuXJaGfCSzwQry4XfxUbP7OW7E1S64WnLiSZJlSUTvjxE9hGDy4FFMfbJ40EPcYfBkuJ-pf7-sDvmDnm1hQRn3f8Mz6bpTIo4KymBxMJq53gwUoMeNUcUlmTPUlb_0BndpFzKEmei-243yxousLziI-txOI8MYiqZnj1GsX7fdzNhgslEh46miPPfDh6ickta4ubG9TKVmUReuvAvKr6a37U6Y29xxm5a_i2cPPRlFASZJvoQu1j4fJsG85H-qMDLqAnOjFHJ7VLJvJOUVHOSr4Ed4_Y9y18romM3_9V6-4wPI0oeEZIkkB18QOkrsiSg5YYnorMCuXXcsAWI5hsnFqVN9UBURZ7Cv6rgj91uMlevyBIV-5nI5AMUQyJAYdg-90AOJmW=w1404-h1053-no"/>
          <p:cNvPicPr preferRelativeResize="0"/>
          <p:nvPr/>
        </p:nvPicPr>
        <p:blipFill rotWithShape="1">
          <a:blip r:embed="rId4">
            <a:alphaModFix/>
          </a:blip>
          <a:srcRect l="23234" t="2970" r="11716"/>
          <a:stretch/>
        </p:blipFill>
        <p:spPr>
          <a:xfrm>
            <a:off x="5759796" y="2285964"/>
            <a:ext cx="2903996" cy="32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OPEN FORUM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(Base)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Fridays 11:30 – 12:30</a:t>
            </a: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sng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mobility</a:t>
            </a:r>
            <a:r>
              <a:rPr lang="en-US" sz="1800" strike="sngStrik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with wireless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Establish autonomy with OpenCV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Potential add T-Shirt cannon to top</a:t>
            </a:r>
            <a:endParaRPr lang="en-US" sz="1800" b="0" i="0" u="non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  <a:hlinkClick r:id="rId5"/>
              </a:rPr>
              <a:t>https://github.com/SPARC-Auburn/MATILDA-Base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projectmatildabase</a:t>
            </a:r>
            <a:endParaRPr lang="en-US" sz="2400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Ryan Moran</a:t>
            </a:r>
            <a:endParaRPr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The beast in back in action">
            <a:hlinkClick r:id="" action="ppaction://media"/>
            <a:extLst>
              <a:ext uri="{FF2B5EF4-FFF2-40B4-BE49-F238E27FC236}">
                <a16:creationId xmlns:a16="http://schemas.microsoft.com/office/drawing/2014/main" id="{8C539E13-7F84-47CA-AA2A-18B8BCAAA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173" y="1991763"/>
            <a:ext cx="3198141" cy="444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MATILDA (Arm)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11" name="Google Shape;311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19770" y="2452015"/>
            <a:ext cx="3888444" cy="2916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MATILDA stands for Mesa Associates' Tactical Integrated Light-Force Deployment Assembly </a:t>
            </a:r>
            <a:endParaRPr sz="1800" dirty="0"/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 bomb disposal robot from Dr.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Roppel’s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research lab.</a:t>
            </a:r>
            <a:endParaRPr sz="1800" dirty="0"/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Thursdays  12:30 - 2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marR="0" lvl="0" indent="-137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sz="1800"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Reestablishing arm control</a:t>
            </a:r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Develop arm to play chess</a:t>
            </a: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https://github.com/SPARC-Auburn/MATILDA-Arm</a:t>
            </a: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</a:p>
          <a:p>
            <a:pPr marL="342900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endParaRPr lang="en-US" sz="1800" dirty="0">
              <a:solidFill>
                <a:srgbClr val="FFFFFF"/>
              </a:solidFill>
              <a:latin typeface="Corbel"/>
              <a:sym typeface="Corbe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6771993" y="3519"/>
            <a:ext cx="5071184" cy="198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projectmatildarm</a:t>
            </a:r>
            <a:endParaRPr lang="en-US" sz="24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lnSpc>
                <a:spcPct val="85000"/>
              </a:lnSpc>
              <a:buClr>
                <a:srgbClr val="DD5515"/>
              </a:buClr>
              <a:buSzPts val="2400"/>
            </a:pPr>
            <a:r>
              <a:rPr lang="en-US" sz="24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Rice Shelley</a:t>
            </a:r>
          </a:p>
        </p:txBody>
      </p:sp>
    </p:spTree>
    <p:extLst>
      <p:ext uri="{BB962C8B-B14F-4D97-AF65-F5344CB8AC3E}">
        <p14:creationId xmlns:p14="http://schemas.microsoft.com/office/powerpoint/2010/main" val="44473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MAIL BIRD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13360" y="1965960"/>
            <a:ext cx="5903900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used to experiment with payload pickup, identification, and delivery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Partnership with RC Hobbyist Club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Semester Focus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Configure frame for waypoint navigation, etc.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 package release mechanism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orbel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Wednesdays 11am – 1pm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7650178" y="575487"/>
            <a:ext cx="4229212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Joshua Parker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projectmailbird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2" descr="A close up of a devic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74" y="2364582"/>
            <a:ext cx="4638675" cy="34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MUSICAL TESLA COIL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Demonstrated Tesla Coil at Spring 2016/18 E-Days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Currently uses spark gap style circuitry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Generated estimated 400,000 volts of electricity.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Semester Focus: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Increase safety precautions</a:t>
            </a: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cs typeface="Arial"/>
                <a:sym typeface="Corbel"/>
              </a:rPr>
              <a:t>Change from spark-gap design to solid-state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137159" algn="l" defTabSz="9144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Develop MIDI-input to allow music</a:t>
            </a:r>
          </a:p>
          <a:p>
            <a:pPr marL="171450" marR="0" lvl="0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Meeting times: Thursdays @ 3:30</a:t>
            </a:r>
          </a:p>
          <a:p>
            <a:pPr marL="171450" lvl="0" indent="-137159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buFont typeface="Corbel"/>
              <a:buChar char="•"/>
              <a:defRPr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https://github.com/SPARC-Auburn/Tesla-Coil</a:t>
            </a:r>
            <a:endParaRPr lang="en-US" sz="19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1" lvl="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520"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  <a:p>
            <a:pPr marL="171450" marR="0" lvl="2" indent="-137159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Neil Postal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projectteslacoil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2" name="Google Shape;322;p44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/>
          <p:cNvPicPr preferRelativeResize="0"/>
          <p:nvPr/>
        </p:nvPicPr>
        <p:blipFill rotWithShape="1">
          <a:blip r:embed="rId4">
            <a:alphaModFix/>
          </a:blip>
          <a:srcRect l="34923" t="19018" r="27766"/>
          <a:stretch/>
        </p:blipFill>
        <p:spPr>
          <a:xfrm>
            <a:off x="6388893" y="2537149"/>
            <a:ext cx="2005013" cy="3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3F8BD-855A-4A6F-9F66-6C6470D070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94" t="10486" r="8617" b="19583"/>
          <a:stretch/>
        </p:blipFill>
        <p:spPr>
          <a:xfrm>
            <a:off x="10006012" y="4326585"/>
            <a:ext cx="2185988" cy="2469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75B46-CD9F-4A76-8E94-926715BC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7" t="10486" r="52095" b="19583"/>
          <a:stretch/>
        </p:blipFill>
        <p:spPr>
          <a:xfrm>
            <a:off x="8886824" y="1840390"/>
            <a:ext cx="1719262" cy="2486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922C3-82AB-4D49-8485-DC64A0D427FE}"/>
              </a:ext>
            </a:extLst>
          </p:cNvPr>
          <p:cNvSpPr txBox="1"/>
          <p:nvPr/>
        </p:nvSpPr>
        <p:spPr>
          <a:xfrm>
            <a:off x="10667998" y="1865498"/>
            <a:ext cx="138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Current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5ED1F-2C85-49CF-8FA9-FD67A4E9EAE3}"/>
              </a:ext>
            </a:extLst>
          </p:cNvPr>
          <p:cNvSpPr txBox="1"/>
          <p:nvPr/>
        </p:nvSpPr>
        <p:spPr>
          <a:xfrm>
            <a:off x="7867651" y="6434138"/>
            <a:ext cx="232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Possible safety precautions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The Helpful Automated Defender (THAD)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Old project donated by EE department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It was demonstrated last spring at E-Day and PEAK.</a:t>
            </a:r>
            <a:endParaRPr sz="1800"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Needs a new purpose to improve demonstrations</a:t>
            </a:r>
          </a:p>
          <a:p>
            <a:pPr marL="17145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 Repository: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https://github.com/SPARC-Auburn/THAD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171450" lvl="0" indent="-13716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</a:t>
            </a:r>
            <a:endParaRPr lang="en-US" sz="1800" dirty="0"/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Python w/ OpenCV</a:t>
            </a:r>
          </a:p>
          <a:p>
            <a:pPr marL="342900" lvl="1" indent="-137159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latin typeface="Corbel"/>
                <a:sym typeface="Corbel"/>
              </a:rPr>
              <a:t>C</a:t>
            </a:r>
            <a:endParaRPr lang="en-US" sz="1800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811310" y="575487"/>
            <a:ext cx="4068081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4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projectthad</a:t>
            </a:r>
            <a:endParaRPr dirty="0"/>
          </a:p>
        </p:txBody>
      </p:sp>
      <p:pic>
        <p:nvPicPr>
          <p:cNvPr id="330" name="Google Shape;330;p45" descr="https://lh3.googleusercontent.com/qbJv02GLpfRkMWUkn6IEPBSlC1Vkm2_mDBcvH5w-Knwh4TP2c88KGYOzeUdASp94K0fex3MbvRoUczTYzsJFjza8714jwBughEy-MR7r0l6zHDniulCO3M-64fyab__GKc7WQFLhkkJswjPN-5bHgjyRbh0m6vzJhcEQ9lnzvRPqaONIO8H-9BCMZeROk4hW9TL4Sh8L6p3LPcjHAHU53X964jRDnTv5QTvJJkZMM3NTM0yPgrf1vn2ulhefoK3qFd4DdPKsWj4N_72SN9kGviLdjbTnyWiFjLkKkNn49jx8f6_huW1U1Zcn53Um3K1HrQqtCsPaSJszXZWRTGLaFZ8QF7P9lZLqU18iuo7LyRg9lehvAIcCAs9BfaTIE2A0fH_XcepcQIj2o3_WejLDzTn2bzwb10-MyeDdsPurfoE3vdQRpZFttXyNVT0hVGjM77p5ZTzjkBgL30IAjlFC09uriCZl7bg3F8xKXJfoQzmCI2UAOfxf5y4jq0Hvw5glqtBW53IQjyNnky4ygQfW_kzcf-EJP3714ow2XjHtBEU4akmT7KKo56NffN_Se12EJKyxF4XdTdDBvKR-4yXCLKt5UxqZ65Xc53loHATN=w1139-h854-no"/>
          <p:cNvPicPr preferRelativeResize="0"/>
          <p:nvPr/>
        </p:nvPicPr>
        <p:blipFill rotWithShape="1">
          <a:blip r:embed="rId4">
            <a:alphaModFix/>
          </a:blip>
          <a:srcRect l="22642" r="12757"/>
          <a:stretch/>
        </p:blipFill>
        <p:spPr>
          <a:xfrm>
            <a:off x="7811310" y="2070180"/>
            <a:ext cx="3914776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3D PRINT ENCLOSURE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3360" y="1965960"/>
            <a:ext cx="4982616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5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Design double decker 3D printer enclosure to hold our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Creality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CR10 and Lulzbot </a:t>
            </a:r>
            <a:r>
              <a:rPr lang="en-US" sz="19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Taz</a:t>
            </a: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3.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have wheels and have hinged doors</a:t>
            </a:r>
            <a:endParaRPr dirty="0"/>
          </a:p>
          <a:p>
            <a:pPr marL="171450" marR="0" lvl="0" indent="-13715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Corbel"/>
              <a:buChar char="•"/>
            </a:pPr>
            <a:r>
              <a:rPr lang="en-US" sz="19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Will be a potential requirement based on new campus 3D printing rules.</a:t>
            </a:r>
            <a:endParaRPr dirty="0"/>
          </a:p>
        </p:txBody>
      </p:sp>
      <p:sp>
        <p:nvSpPr>
          <p:cNvPr id="337" name="Google Shape;337;p46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J. and Josh J.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400"/>
              <a:buFont typeface="Corbel"/>
              <a:buNone/>
            </a:pPr>
            <a:r>
              <a:rPr lang="en-US" sz="2400" b="1" i="0" u="none" strike="noStrike" cap="none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400" b="0" i="0" u="none" strike="noStrike" cap="none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#3dprinting</a:t>
            </a:r>
            <a:endParaRPr/>
          </a:p>
        </p:txBody>
      </p:sp>
      <p:pic>
        <p:nvPicPr>
          <p:cNvPr id="338" name="Google Shape;338;p46" descr="A picture containing indoor, floor, table, wal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03" y="3657598"/>
            <a:ext cx="3989561" cy="299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 descr="A desk with a computer on a tabl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84" y="2084247"/>
            <a:ext cx="4853041" cy="36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rbe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SIDE PROJECT: </a:t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36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 ASSISTANT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913358" y="2169978"/>
            <a:ext cx="6720471" cy="42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Goal: create an automated lab assistant.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Is voice controlled.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One day will consist of both a stationary and mobile system.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Can be embedded on the new group chat system Slack.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Programmed in Node.JS (Framework of JavaScript)</a:t>
            </a:r>
            <a:endParaRPr sz="1800" dirty="0"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Semester Focus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functionality</a:t>
            </a:r>
            <a:endParaRPr sz="1800" dirty="0"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Add database for keeping track of members and equipment</a:t>
            </a:r>
            <a:endParaRPr sz="1800" dirty="0">
              <a:latin typeface="Corbel" panose="020B0503020204020204" pitchFamily="34" charset="0"/>
            </a:endParaRPr>
          </a:p>
          <a:p>
            <a:pPr marL="171450" indent="-137160">
              <a:spcBef>
                <a:spcPts val="10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Github Repository:</a:t>
            </a:r>
            <a:endParaRPr lang="en-US" sz="18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  <a:hlinkClick r:id="rId3"/>
              </a:rPr>
              <a:t>https://github.com/SPARC-Auburn/Lab-Assistant-IO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-2514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Programming Languages</a:t>
            </a:r>
            <a:endParaRPr lang="en-US" sz="2000" dirty="0"/>
          </a:p>
          <a:p>
            <a:pPr marL="342900" lvl="1" indent="-137159">
              <a:spcBef>
                <a:spcPts val="150"/>
              </a:spcBef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Node.JS</a:t>
            </a:r>
          </a:p>
        </p:txBody>
      </p:sp>
      <p:sp>
        <p:nvSpPr>
          <p:cNvPr id="356" name="Google Shape;356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8738714" y="1708786"/>
            <a:ext cx="1391027" cy="139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48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/>
          <p:nvPr/>
        </p:nvSpPr>
        <p:spPr>
          <a:xfrm>
            <a:off x="1754981" y="863204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4860931" y="253533"/>
            <a:ext cx="1471958" cy="153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inematic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utonomous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obot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nriches</a:t>
            </a:r>
            <a:endParaRPr/>
          </a:p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orbel"/>
              <a:buNone/>
            </a:pPr>
            <a:r>
              <a:rPr lang="en-US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ewcomers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754" y="2404302"/>
            <a:ext cx="3516627" cy="4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/>
        </p:nvSpPr>
        <p:spPr>
          <a:xfrm>
            <a:off x="7451387" y="575487"/>
            <a:ext cx="4428003" cy="9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222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Arthur Howard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220"/>
              <a:buFont typeface="Corbel"/>
              <a:buNone/>
            </a:pPr>
            <a:r>
              <a:rPr lang="en-US" sz="222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222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222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projectlabassistant</a:t>
            </a:r>
            <a:endParaRPr sz="222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119938" y="268853"/>
            <a:ext cx="1471958" cy="12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L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ab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nformation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upport</a:t>
            </a:r>
            <a:endParaRPr/>
          </a:p>
          <a:p>
            <a:pPr marL="3429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rbel"/>
              <a:buNone/>
            </a:pPr>
            <a:r>
              <a:rPr lang="en-US" sz="16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ool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MAJOR PROJECT: </a:t>
            </a:r>
            <a:b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1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IEEE SOUTHEAST CON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913359" y="1965960"/>
            <a:ext cx="6897951" cy="440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37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Competition Details: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Build a “space debris” collecting robot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Goal is to collect wood blocks and ball pit balls and deposit them on the side of a small flat ~100” square arena autonomously.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Max dimensions: 9” x 9” x 11”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When and Where: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Thursday, April 11th, 2019 through Sunday, April 14th, 2019.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orbel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conference in Huntsville, AL </a:t>
            </a:r>
            <a:endParaRPr dirty="0"/>
          </a:p>
          <a:p>
            <a:pPr marL="171450" marR="0" lvl="0" indent="-13716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Meeting Times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Electrical/Software Meeting: </a:t>
            </a: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12:30 - 2</a:t>
            </a:r>
            <a:endParaRPr dirty="0"/>
          </a:p>
          <a:p>
            <a:pPr marL="342900" marR="0" lvl="1" indent="-137159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Mechanical Meeting: Mondays 3 – 5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Languages: C++,C</a:t>
            </a:r>
          </a:p>
          <a:p>
            <a:pPr marL="171450" lvl="0" indent="-137160">
              <a:lnSpc>
                <a:spcPct val="90000"/>
              </a:lnSpc>
              <a:spcBef>
                <a:spcPts val="1300"/>
              </a:spcBef>
              <a:buClr>
                <a:srgbClr val="FFFFFF"/>
              </a:buClr>
              <a:buSzPts val="1600"/>
              <a:buFont typeface="Corbel"/>
              <a:buChar char="•"/>
            </a:pPr>
            <a:r>
              <a:rPr lang="en-US" sz="20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Gitlab: ask team lead for access</a:t>
            </a:r>
            <a:endParaRPr lang="en-US"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indent="-137159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ts val="1600"/>
              <a:buFont typeface="Corbel"/>
              <a:buChar char="•"/>
            </a:pPr>
            <a:endParaRPr sz="2000" b="0" i="0" u="none" strike="noStrike" cap="none" dirty="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198307" y="153588"/>
            <a:ext cx="3993693" cy="16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Project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Matthew Castleberry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Electrical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Josh Jablonowski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Mechanical lead: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Alex Jones</a:t>
            </a:r>
            <a:endParaRPr sz="12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2000"/>
              <a:buFont typeface="Corbel"/>
              <a:buNone/>
            </a:pPr>
            <a:r>
              <a:rPr lang="en-US" sz="1800" b="1" i="0" u="none" strike="noStrike" cap="none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b="0" i="0" u="none" strike="noStrike" cap="none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b="0" i="0" u="none" strike="noStrike" cap="none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projectieeeelectrical</a:t>
            </a:r>
            <a:endParaRPr lang="en-US"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lnSpc>
                <a:spcPct val="120000"/>
              </a:lnSpc>
              <a:buClr>
                <a:srgbClr val="DD5515"/>
              </a:buClr>
              <a:buSzPts val="2000"/>
            </a:pPr>
            <a:r>
              <a:rPr lang="en-US" sz="1800" b="1" dirty="0">
                <a:solidFill>
                  <a:srgbClr val="DD5515"/>
                </a:solidFill>
                <a:latin typeface="Corbel"/>
                <a:ea typeface="Corbel"/>
                <a:cs typeface="Corbel"/>
                <a:sym typeface="Corbel"/>
              </a:rPr>
              <a:t>Slack Channel: </a:t>
            </a:r>
            <a:r>
              <a:rPr lang="en-US" sz="1800" dirty="0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#</a:t>
            </a:r>
            <a:r>
              <a:rPr lang="en-US" sz="1800" dirty="0" err="1">
                <a:solidFill>
                  <a:srgbClr val="2D2D2D"/>
                </a:solidFill>
                <a:latin typeface="Corbel"/>
                <a:ea typeface="Corbel"/>
                <a:cs typeface="Corbel"/>
                <a:sym typeface="Corbel"/>
              </a:rPr>
              <a:t>projectieeemechanical</a:t>
            </a:r>
            <a:endParaRPr sz="1800" b="0" i="0" u="none" strike="noStrike" cap="none" dirty="0">
              <a:solidFill>
                <a:srgbClr val="2D2D2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1" descr="competition arena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Picture 4" descr="A picture containing indoor, grass, person, monitor&#10;&#10;Description generated with high confidence">
            <a:extLst>
              <a:ext uri="{FF2B5EF4-FFF2-40B4-BE49-F238E27FC236}">
                <a16:creationId xmlns:a16="http://schemas.microsoft.com/office/drawing/2014/main" id="{5525656E-E093-4702-8F5D-B53D26A14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3" t="8510" r="16622"/>
          <a:stretch/>
        </p:blipFill>
        <p:spPr>
          <a:xfrm>
            <a:off x="9154156" y="1965960"/>
            <a:ext cx="2878470" cy="2250440"/>
          </a:xfrm>
          <a:prstGeom prst="rect">
            <a:avLst/>
          </a:prstGeom>
        </p:spPr>
      </p:pic>
      <p:pic>
        <p:nvPicPr>
          <p:cNvPr id="6" name="Picture 5" descr="A picture containing ground, indoor, floor, furniture&#10;&#10;Description generated with very high confidence">
            <a:extLst>
              <a:ext uri="{FF2B5EF4-FFF2-40B4-BE49-F238E27FC236}">
                <a16:creationId xmlns:a16="http://schemas.microsoft.com/office/drawing/2014/main" id="{59CCE3B0-8288-457F-B492-A37F1B4DB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46"/>
          <a:stretch/>
        </p:blipFill>
        <p:spPr>
          <a:xfrm>
            <a:off x="8510493" y="4346988"/>
            <a:ext cx="3522133" cy="2143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614707"/>
                  </p:ext>
                </p:extLst>
              </p:nvPr>
            </p:nvGraphicFramePr>
            <p:xfrm>
              <a:off x="2032000" y="1439333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A9013E47-2997-49E0-930F-71D0E81B2265}">
                    <psuz:zmPr id="{29CA7BFD-6E50-4524-B4D3-B60B2B5C49B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36DE4-33CC-45AC-AD39-B38E836A65D5}">
                    <psuz:zmPr id="{65873CB7-0FBA-4B91-A136-ECAD2AFFF1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93B968-75A1-4469-B29C-4D3190EA49DF}">
                    <psuz:zmPr id="{43D5190D-3C43-4F03-83DF-DCB5EDAC5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48E4F8B-54B4-4FAF-B44F-F5E43C96F8D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1439333"/>
                <a:ext cx="8128000" cy="5418667"/>
                <a:chOff x="2032000" y="1439333"/>
                <a:chExt cx="8128000" cy="541866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202268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4217247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764F7D92-4029-4648-B123-4E77FAA4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AGENDA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6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Meeting Schedule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850C3-4499-440C-B1B5-C642305C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661022"/>
            <a:ext cx="12192000" cy="51969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PROJECT IDEAS?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1859786" y="4544838"/>
            <a:ext cx="8472426" cy="122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email us at </a:t>
            </a:r>
            <a:r>
              <a:rPr lang="en-US" sz="2800" u="sng" dirty="0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sparc.auburn@gmail.com</a:t>
            </a:r>
            <a:endParaRPr sz="2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rPr lang="en-US" sz="2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 DM Matthew Castleberry @mcberry23 via Slack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Special Topic: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833191" y="4294854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D5515"/>
              </a:buClr>
              <a:buSzPts val="6000"/>
              <a:buFont typeface="Corbe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IEEE </a:t>
            </a:r>
            <a:r>
              <a:rPr kumimoji="0" lang="en-U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Southeastcon</a:t>
            </a: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 Status Meeting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ctrTitle"/>
          </p:nvPr>
        </p:nvSpPr>
        <p:spPr>
          <a:xfrm>
            <a:off x="360217" y="216997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latin typeface="Corbel" panose="020B0503020204020204" pitchFamily="34" charset="0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9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4955881" y="0"/>
            <a:ext cx="6934534" cy="344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Creates and fosters an environment of creativity and innovation through collaborative projects.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A place to test out ideas, integrate concepts learned in class, and learn skills that will be instrumental when working in the workforce.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No prior experience is required, only a willingness to learn.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01585" y="1177049"/>
            <a:ext cx="4098022" cy="21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Lab: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367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General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Tuesdays @ 6 in Broun 125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Meetings: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-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Various Times during week</a:t>
            </a:r>
            <a:endParaRPr/>
          </a:p>
        </p:txBody>
      </p:sp>
      <p:pic>
        <p:nvPicPr>
          <p:cNvPr id="222" name="Google Shape;222;p32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3">
            <a:alphaModFix/>
          </a:blip>
          <a:srcRect t="15869" b="6278"/>
          <a:stretch/>
        </p:blipFill>
        <p:spPr>
          <a:xfrm>
            <a:off x="-2" y="3314700"/>
            <a:ext cx="12192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descr="A picture containing wall, indoor, tabl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731" y="-7046"/>
            <a:ext cx="4266889" cy="320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OUR </a:t>
            </a:r>
            <a:b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</a:b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LAB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01585" y="2288720"/>
            <a:ext cx="1236063" cy="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Broun Hall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Room 367</a:t>
            </a:r>
            <a:endParaRPr/>
          </a:p>
        </p:txBody>
      </p:sp>
      <p:pic>
        <p:nvPicPr>
          <p:cNvPr id="230" name="Google Shape;230;p33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/>
          <p:cNvPicPr preferRelativeResize="0"/>
          <p:nvPr/>
        </p:nvPicPr>
        <p:blipFill rotWithShape="1">
          <a:blip r:embed="rId4">
            <a:alphaModFix/>
          </a:blip>
          <a:srcRect l="23587"/>
          <a:stretch/>
        </p:blipFill>
        <p:spPr>
          <a:xfrm>
            <a:off x="8920262" y="-33485"/>
            <a:ext cx="3271736" cy="32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descr="https://lh3.googleusercontent.com/qDY19QfTScEBLo5_f1o5B1oHvQgxuJ3dKalWrLEemkUihxUY-U4h2aYwcI7uXekqw1VezSZr6dMfxXlffYW79x2K56EvelEHkAZk1CikuVhJfRQIYiGjn-q9iB505VfNCfzIYbaNzjUCzKW7j6tDCfVNBqQRBQLcvfGuSnJL9jQCCMAvceQ3Y1Tveu9II-_YwALh1StB6c-4PN7qZ4b2V6_J5ieBKPcKw2SHvkW9HDq4sGsQp0Qa4bDF1QzbPvVZE8rjHCkfID87eCPMpu9WuvB1TiWUtEwSyuoDl2aK43TsSfY6c1XHlP9xkJWOA8jL5OGgQfYnun3csN_sioF9GZ0iWLNfL9yMKhMhMJ-CNiCBZHZyblELUWhukdwU1rlYUDRnS3UZ9tAejzsxqQH2T4ul82gOzTd6sdVKLx5Rdf_M5wNJpKJpHdk88gKsLJIazh9LIzTXpg2u82ti72IgIeR_ZbxYaBOYNhVV9vsv6uIiz2qMzel26Z11724CPOUZWWDnJkffZ1VjVioH3nStkHrHCqfQCMu869e1f3B0GgfZok0kOYFmmqSlNrBz8Ya3JQ-ltuo2IeHOvKu5MmzeUXtJiadgXcNKScLt1q_a=w1921-h717-no"/>
          <p:cNvPicPr preferRelativeResize="0"/>
          <p:nvPr/>
        </p:nvPicPr>
        <p:blipFill rotWithShape="1">
          <a:blip r:embed="rId5">
            <a:alphaModFix/>
          </a:blip>
          <a:srcRect t="12861" b="6278"/>
          <a:stretch/>
        </p:blipFill>
        <p:spPr>
          <a:xfrm>
            <a:off x="-2" y="3177743"/>
            <a:ext cx="12192000" cy="36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descr="A picture containing indoor, floor, table, wall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2703" r="6740"/>
          <a:stretch/>
        </p:blipFill>
        <p:spPr>
          <a:xfrm>
            <a:off x="2024196" y="0"/>
            <a:ext cx="3413156" cy="317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be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HOW TO BECOME A MEMBER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6454363" y="2011680"/>
            <a:ext cx="509057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Log 5 constructive hours in the lab</a:t>
            </a:r>
            <a:endParaRPr>
              <a:latin typeface="Corbel" panose="020B0503020204020204" pitchFamily="34" charset="0"/>
            </a:endParaRPr>
          </a:p>
          <a:p>
            <a:pPr marL="41148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Write the times on the sheet on the clipboard next to the door.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Contact us at sparc.auburn@gmail.com</a:t>
            </a:r>
            <a:endParaRPr>
              <a:latin typeface="Corbel" panose="020B0503020204020204" pitchFamily="34" charset="0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 will respond with the instructions to get an access code.</a:t>
            </a:r>
            <a:endParaRPr>
              <a:latin typeface="Corbel" panose="020B0503020204020204" pitchFamily="34" charset="0"/>
            </a:endParaRPr>
          </a:p>
          <a:p>
            <a:pPr marL="182880" marR="0" lvl="0" indent="-4317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42" name="Google Shape;242;p34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/>
          <p:cNvPicPr preferRelativeResize="0"/>
          <p:nvPr/>
        </p:nvPicPr>
        <p:blipFill rotWithShape="1">
          <a:blip r:embed="rId3">
            <a:alphaModFix/>
          </a:blip>
          <a:srcRect l="19937" t="2146" b="8052"/>
          <a:stretch/>
        </p:blipFill>
        <p:spPr>
          <a:xfrm>
            <a:off x="902489" y="268089"/>
            <a:ext cx="4253171" cy="63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MORE INFORMATION ABOUT SPARC</a:t>
            </a:r>
            <a:endParaRPr>
              <a:latin typeface="Corbel" panose="020B0503020204020204" pitchFamily="34" charset="0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4294967295"/>
          </p:nvPr>
        </p:nvSpPr>
        <p:spPr>
          <a:xfrm>
            <a:off x="8863013" y="300038"/>
            <a:ext cx="3328987" cy="655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Website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3"/>
              </a:rPr>
              <a:t>http://sparc.eng.auburn.edu/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Github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4"/>
              </a:rPr>
              <a:t>https://github.com/SPARC-Auburn</a:t>
            </a:r>
            <a:endParaRPr sz="16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Slack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5"/>
              </a:rPr>
              <a:t>https://sparc-auburn.slack.com/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Email</a:t>
            </a:r>
            <a:endParaRPr>
              <a:latin typeface="Corbel" panose="020B0503020204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  <a:hlinkClick r:id="rId6"/>
              </a:rPr>
              <a:t>sparc.auburn@gmail.com</a:t>
            </a: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orbel" panose="020B0503020204020204" pitchFamily="34" charset="0"/>
              <a:ea typeface="Corbel"/>
              <a:cs typeface="Corbel"/>
              <a:sym typeface="Corbel"/>
            </a:endParaRPr>
          </a:p>
        </p:txBody>
      </p:sp>
      <p:pic>
        <p:nvPicPr>
          <p:cNvPr id="250" name="Google Shape;250;p35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5521" y="3343473"/>
            <a:ext cx="885295" cy="8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Image result for link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521" y="507209"/>
            <a:ext cx="908637" cy="38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descr="Image result for github logo"/>
          <p:cNvPicPr preferRelativeResize="0"/>
          <p:nvPr/>
        </p:nvPicPr>
        <p:blipFill rotWithShape="1">
          <a:blip r:embed="rId9">
            <a:alphaModFix/>
          </a:blip>
          <a:srcRect l="9079" t="10714" r="10229" b="9815"/>
          <a:stretch/>
        </p:blipFill>
        <p:spPr>
          <a:xfrm>
            <a:off x="7671570" y="1770390"/>
            <a:ext cx="1002879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 descr="Image result for google inbox logo"/>
          <p:cNvPicPr preferRelativeResize="0"/>
          <p:nvPr/>
        </p:nvPicPr>
        <p:blipFill rotWithShape="1">
          <a:blip r:embed="rId10">
            <a:alphaModFix/>
          </a:blip>
          <a:srcRect l="19779" r="19779"/>
          <a:stretch/>
        </p:blipFill>
        <p:spPr>
          <a:xfrm>
            <a:off x="7721422" y="4753122"/>
            <a:ext cx="950191" cy="117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orbel"/>
              <a:buNone/>
            </a:pPr>
            <a:r>
              <a:rPr lang="en-US" sz="6000" b="0" i="0" u="none" strike="noStrike" cap="none" dirty="0">
                <a:solidFill>
                  <a:schemeClr val="dk2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QUESTIONS?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Corbel" panose="020B0503020204020204" pitchFamily="34" charset="0"/>
                <a:ea typeface="Corbel"/>
                <a:cs typeface="Corbel"/>
                <a:sym typeface="Corbel"/>
              </a:rPr>
              <a:t>OUTREACH AND RECRUITMENT</a:t>
            </a:r>
            <a:endParaRPr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anded">
  <a:themeElements>
    <a:clrScheme name="Auburn 2">
      <a:dk1>
        <a:srgbClr val="2D2D2D"/>
      </a:dk1>
      <a:lt1>
        <a:srgbClr val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944</Words>
  <Application>Microsoft Office PowerPoint</Application>
  <PresentationFormat>Widescreen</PresentationFormat>
  <Paragraphs>185</Paragraphs>
  <Slides>23</Slides>
  <Notes>22</Notes>
  <HiddenSlides>6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Corbel</vt:lpstr>
      <vt:lpstr>Arial</vt:lpstr>
      <vt:lpstr>Noto Sans Symbols</vt:lpstr>
      <vt:lpstr>Calibri</vt:lpstr>
      <vt:lpstr>Banded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MORE INFORMATION ABOUT SPARC</vt:lpstr>
      <vt:lpstr>QUESTIONS?</vt:lpstr>
      <vt:lpstr>OUTREACH AND RECRUITMENT</vt:lpstr>
      <vt:lpstr>UPCOMING EVENTS</vt:lpstr>
      <vt:lpstr>PROJECT OPEN FORUM</vt:lpstr>
      <vt:lpstr>MAJOR PROJECT:  MATILDA (Base)</vt:lpstr>
      <vt:lpstr>MAJOR PROJECT:  MATILDA (Arm)</vt:lpstr>
      <vt:lpstr>MAJOR PROJECT:  MAIL BIRD</vt:lpstr>
      <vt:lpstr>SIDE PROJECT:  MUSICAL TESLA COIL</vt:lpstr>
      <vt:lpstr>SIDE PROJECT:  The Helpful Automated Defender (THAD)</vt:lpstr>
      <vt:lpstr>SIDE PROJECT:  3D PRINT ENCLOSURE</vt:lpstr>
      <vt:lpstr>SIDE PROJECT:  LAB ASSISTANT</vt:lpstr>
      <vt:lpstr>MAJOR PROJECT:  IEEE SOUTHEAST CON</vt:lpstr>
      <vt:lpstr>Meeting Schedule</vt:lpstr>
      <vt:lpstr>PROJECT IDEAS?</vt:lpstr>
      <vt:lpstr>Special Topic: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34</cp:revision>
  <dcterms:created xsi:type="dcterms:W3CDTF">2018-09-18T02:28:18Z</dcterms:created>
  <dcterms:modified xsi:type="dcterms:W3CDTF">2018-10-16T23:44:34Z</dcterms:modified>
</cp:coreProperties>
</file>